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7" r:id="rId2"/>
    <p:sldId id="264" r:id="rId3"/>
    <p:sldId id="267" r:id="rId4"/>
    <p:sldId id="277" r:id="rId5"/>
    <p:sldId id="278" r:id="rId6"/>
    <p:sldId id="280" r:id="rId7"/>
    <p:sldId id="281" r:id="rId8"/>
    <p:sldId id="285" r:id="rId9"/>
    <p:sldId id="289" r:id="rId10"/>
    <p:sldId id="286" r:id="rId11"/>
    <p:sldId id="291" r:id="rId12"/>
    <p:sldId id="288" r:id="rId13"/>
    <p:sldId id="284" r:id="rId14"/>
    <p:sldId id="275" r:id="rId15"/>
    <p:sldId id="276" r:id="rId16"/>
    <p:sldId id="282" r:id="rId17"/>
    <p:sldId id="283" r:id="rId18"/>
    <p:sldId id="292" r:id="rId19"/>
    <p:sldId id="274" r:id="rId20"/>
    <p:sldId id="266" r:id="rId21"/>
    <p:sldId id="265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051" autoAdjust="0"/>
  </p:normalViewPr>
  <p:slideViewPr>
    <p:cSldViewPr snapToGrid="0" snapToObjects="1">
      <p:cViewPr>
        <p:scale>
          <a:sx n="50" d="100"/>
          <a:sy n="50" d="100"/>
        </p:scale>
        <p:origin x="-996" y="-59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759B2E-C9B9-4EF1-81B6-66B7D3C2ABF5}" type="doc">
      <dgm:prSet loTypeId="urn:microsoft.com/office/officeart/2005/8/layout/vList2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pPr latinLnBrk="1"/>
          <a:endParaRPr lang="ko-KR" altLang="en-US"/>
        </a:p>
      </dgm:t>
    </dgm:pt>
    <dgm:pt modelId="{2BB00695-C768-4993-9F0B-D30DFEEF14BC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문서 작업</a:t>
          </a:r>
          <a:endParaRPr lang="ko-KR" altLang="en-US" sz="2000" dirty="0"/>
        </a:p>
      </dgm:t>
    </dgm:pt>
    <dgm:pt modelId="{F661362B-E697-4495-ACD8-AB81A42C8449}" type="parTrans" cxnId="{ADF1CEFE-F370-4110-90F9-CD2AAC2C67DF}">
      <dgm:prSet/>
      <dgm:spPr/>
      <dgm:t>
        <a:bodyPr/>
        <a:lstStyle/>
        <a:p>
          <a:pPr latinLnBrk="1"/>
          <a:endParaRPr lang="ko-KR" altLang="en-US"/>
        </a:p>
      </dgm:t>
    </dgm:pt>
    <dgm:pt modelId="{EC9B7B1F-8C2D-4736-89A3-EBB4A70DDEC0}" type="sibTrans" cxnId="{ADF1CEFE-F370-4110-90F9-CD2AAC2C67DF}">
      <dgm:prSet/>
      <dgm:spPr/>
      <dgm:t>
        <a:bodyPr/>
        <a:lstStyle/>
        <a:p>
          <a:pPr latinLnBrk="1"/>
          <a:endParaRPr lang="ko-KR" altLang="en-US"/>
        </a:p>
      </dgm:t>
    </dgm:pt>
    <dgm:pt modelId="{DB0D3A96-E33C-4EDC-9DFD-39C4B870387C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학생</a:t>
          </a:r>
          <a:r>
            <a:rPr lang="en-US" altLang="ko-KR" sz="2000" dirty="0" smtClean="0"/>
            <a:t>pc</a:t>
          </a:r>
          <a:r>
            <a:rPr lang="ko-KR" altLang="en-US" sz="2000" dirty="0" smtClean="0"/>
            <a:t>에서 </a:t>
          </a:r>
          <a:r>
            <a:rPr lang="en-US" altLang="ko-KR" sz="2000" dirty="0" smtClean="0"/>
            <a:t>URL(</a:t>
          </a:r>
          <a:r>
            <a:rPr lang="ko-KR" altLang="en-US" sz="2000" dirty="0" smtClean="0"/>
            <a:t>서버 데이터</a:t>
          </a:r>
          <a:r>
            <a:rPr lang="en-US" altLang="ko-KR" sz="2000" dirty="0" smtClean="0"/>
            <a:t>)</a:t>
          </a:r>
          <a:r>
            <a:rPr lang="ko-KR" altLang="en-US" sz="2000" dirty="0" smtClean="0"/>
            <a:t>로  마인드맵 수신</a:t>
          </a:r>
          <a:endParaRPr lang="ko-KR" altLang="en-US" sz="2000" dirty="0"/>
        </a:p>
      </dgm:t>
    </dgm:pt>
    <dgm:pt modelId="{7CB38175-366B-41BA-8264-F180BDD8DDC4}" type="parTrans" cxnId="{EF004E23-40B2-483A-9032-338AA3D5F7B2}">
      <dgm:prSet/>
      <dgm:spPr/>
      <dgm:t>
        <a:bodyPr/>
        <a:lstStyle/>
        <a:p>
          <a:pPr latinLnBrk="1"/>
          <a:endParaRPr lang="ko-KR" altLang="en-US"/>
        </a:p>
      </dgm:t>
    </dgm:pt>
    <dgm:pt modelId="{760E71B7-2514-4C64-A7DC-1F35AA92EE7B}" type="sibTrans" cxnId="{EF004E23-40B2-483A-9032-338AA3D5F7B2}">
      <dgm:prSet/>
      <dgm:spPr/>
      <dgm:t>
        <a:bodyPr/>
        <a:lstStyle/>
        <a:p>
          <a:pPr latinLnBrk="1"/>
          <a:endParaRPr lang="ko-KR" altLang="en-US"/>
        </a:p>
      </dgm:t>
    </dgm:pt>
    <dgm:pt modelId="{2B2488A7-4DD2-4814-8EAC-28616F31D028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웹 사이트</a:t>
          </a:r>
          <a:endParaRPr lang="ko-KR" altLang="en-US" sz="2000" dirty="0"/>
        </a:p>
      </dgm:t>
    </dgm:pt>
    <dgm:pt modelId="{CCFE7416-AAE8-474D-8B9E-D926C0B3598E}" type="parTrans" cxnId="{72773F69-D0E8-41C7-B939-4C146EB2B281}">
      <dgm:prSet/>
      <dgm:spPr/>
      <dgm:t>
        <a:bodyPr/>
        <a:lstStyle/>
        <a:p>
          <a:pPr latinLnBrk="1"/>
          <a:endParaRPr lang="ko-KR" altLang="en-US"/>
        </a:p>
      </dgm:t>
    </dgm:pt>
    <dgm:pt modelId="{1138A13D-2D24-411E-838F-91289C1BDD6A}" type="sibTrans" cxnId="{72773F69-D0E8-41C7-B939-4C146EB2B281}">
      <dgm:prSet/>
      <dgm:spPr/>
      <dgm:t>
        <a:bodyPr/>
        <a:lstStyle/>
        <a:p>
          <a:pPr latinLnBrk="1"/>
          <a:endParaRPr lang="ko-KR" altLang="en-US"/>
        </a:p>
      </dgm:t>
    </dgm:pt>
    <dgm:pt modelId="{04520D0F-4AB3-4652-AF51-31583CAD599B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디자인대로 웹 페이지 구성 작업</a:t>
          </a:r>
          <a:endParaRPr lang="ko-KR" altLang="en-US" sz="2000" dirty="0"/>
        </a:p>
      </dgm:t>
    </dgm:pt>
    <dgm:pt modelId="{A1DC7E68-0A33-471B-A1AA-B14766604A1E}" type="parTrans" cxnId="{BB231A4E-40BF-4BE5-96F5-F2B30F42FE7D}">
      <dgm:prSet/>
      <dgm:spPr/>
      <dgm:t>
        <a:bodyPr/>
        <a:lstStyle/>
        <a:p>
          <a:pPr latinLnBrk="1"/>
          <a:endParaRPr lang="ko-KR" altLang="en-US"/>
        </a:p>
      </dgm:t>
    </dgm:pt>
    <dgm:pt modelId="{B3DC1A8F-39B3-4270-890A-5DAF1BAC9F5C}" type="sibTrans" cxnId="{BB231A4E-40BF-4BE5-96F5-F2B30F42FE7D}">
      <dgm:prSet/>
      <dgm:spPr/>
      <dgm:t>
        <a:bodyPr/>
        <a:lstStyle/>
        <a:p>
          <a:pPr latinLnBrk="1"/>
          <a:endParaRPr lang="ko-KR" altLang="en-US"/>
        </a:p>
      </dgm:t>
    </dgm:pt>
    <dgm:pt modelId="{99B06810-EC82-4C29-A1CA-115000059842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소켓 통신하여</a:t>
          </a:r>
          <a:r>
            <a:rPr lang="ko-KR" altLang="en-US" sz="2200" dirty="0" smtClean="0"/>
            <a:t> </a:t>
          </a:r>
          <a:r>
            <a:rPr lang="ko-KR" altLang="en-US" sz="2200" dirty="0" err="1" smtClean="0"/>
            <a:t>네비게이션</a:t>
          </a:r>
          <a:r>
            <a:rPr lang="ko-KR" altLang="en-US" sz="2200" dirty="0" smtClean="0"/>
            <a:t> 구현</a:t>
          </a:r>
          <a:endParaRPr lang="ko-KR" altLang="en-US" sz="2200" dirty="0"/>
        </a:p>
      </dgm:t>
    </dgm:pt>
    <dgm:pt modelId="{941DC405-F2EB-4D9C-8236-80D0291E421C}" type="parTrans" cxnId="{B5358EA2-238F-41D4-B0ED-A912D728F6D9}">
      <dgm:prSet/>
      <dgm:spPr/>
      <dgm:t>
        <a:bodyPr/>
        <a:lstStyle/>
        <a:p>
          <a:pPr latinLnBrk="1"/>
          <a:endParaRPr lang="ko-KR" altLang="en-US"/>
        </a:p>
      </dgm:t>
    </dgm:pt>
    <dgm:pt modelId="{CD5B5862-6BF2-4EC7-95F1-78C4CFC84489}" type="sibTrans" cxnId="{B5358EA2-238F-41D4-B0ED-A912D728F6D9}">
      <dgm:prSet/>
      <dgm:spPr/>
      <dgm:t>
        <a:bodyPr/>
        <a:lstStyle/>
        <a:p>
          <a:pPr latinLnBrk="1"/>
          <a:endParaRPr lang="ko-KR" altLang="en-US"/>
        </a:p>
      </dgm:t>
    </dgm:pt>
    <dgm:pt modelId="{96E264F0-3ED3-44D4-B3C5-4BE2EF2BDB93}">
      <dgm:prSet phldrT="[텍스트]" custT="1"/>
      <dgm:spPr/>
      <dgm:t>
        <a:bodyPr/>
        <a:lstStyle/>
        <a:p>
          <a:pPr latinLnBrk="1"/>
          <a:r>
            <a:rPr lang="en-US" altLang="ko-KR" sz="2000" dirty="0" smtClean="0"/>
            <a:t>Server </a:t>
          </a:r>
          <a:r>
            <a:rPr lang="ko-KR" altLang="en-US" sz="2000" dirty="0" smtClean="0"/>
            <a:t>연동</a:t>
          </a:r>
          <a:endParaRPr lang="ko-KR" altLang="en-US" sz="2000" dirty="0"/>
        </a:p>
      </dgm:t>
    </dgm:pt>
    <dgm:pt modelId="{494E8995-3B69-409B-A7E7-07F07750FD2B}" type="parTrans" cxnId="{7F8B0D30-4E45-4778-B820-06AD955C378E}">
      <dgm:prSet/>
      <dgm:spPr/>
      <dgm:t>
        <a:bodyPr/>
        <a:lstStyle/>
        <a:p>
          <a:pPr latinLnBrk="1"/>
          <a:endParaRPr lang="ko-KR" altLang="en-US"/>
        </a:p>
      </dgm:t>
    </dgm:pt>
    <dgm:pt modelId="{D6BA76D5-B6A2-447C-BE68-CEAD33890D83}" type="sibTrans" cxnId="{7F8B0D30-4E45-4778-B820-06AD955C378E}">
      <dgm:prSet/>
      <dgm:spPr/>
      <dgm:t>
        <a:bodyPr/>
        <a:lstStyle/>
        <a:p>
          <a:pPr latinLnBrk="1"/>
          <a:endParaRPr lang="ko-KR" altLang="en-US"/>
        </a:p>
      </dgm:t>
    </dgm:pt>
    <dgm:pt modelId="{D67E37AC-C38A-4644-A2B6-86F8BF02134A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로컬 프로그램</a:t>
          </a:r>
          <a:endParaRPr lang="ko-KR" altLang="en-US" sz="2000" dirty="0"/>
        </a:p>
      </dgm:t>
    </dgm:pt>
    <dgm:pt modelId="{A2064D93-0FB4-4220-8EF8-C25157B722C4}" type="parTrans" cxnId="{72B428BC-23AD-42F9-983A-08366BB79F9A}">
      <dgm:prSet/>
      <dgm:spPr/>
      <dgm:t>
        <a:bodyPr/>
        <a:lstStyle/>
        <a:p>
          <a:pPr latinLnBrk="1"/>
          <a:endParaRPr lang="ko-KR" altLang="en-US"/>
        </a:p>
      </dgm:t>
    </dgm:pt>
    <dgm:pt modelId="{7F8DC92F-3570-4CEA-9C5B-B526B8A0041B}" type="sibTrans" cxnId="{72B428BC-23AD-42F9-983A-08366BB79F9A}">
      <dgm:prSet/>
      <dgm:spPr/>
      <dgm:t>
        <a:bodyPr/>
        <a:lstStyle/>
        <a:p>
          <a:pPr latinLnBrk="1"/>
          <a:endParaRPr lang="ko-KR" altLang="en-US"/>
        </a:p>
      </dgm:t>
    </dgm:pt>
    <dgm:pt modelId="{25EC1A9A-A6B5-4E11-B20E-2A7FCA991563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창의 도전형 </a:t>
          </a:r>
          <a:r>
            <a:rPr lang="en-US" altLang="ko-KR" sz="2000" dirty="0" smtClean="0"/>
            <a:t>R&amp;D </a:t>
          </a:r>
          <a:r>
            <a:rPr lang="ko-KR" altLang="en-US" sz="2000" dirty="0" smtClean="0"/>
            <a:t>관련 문서 작업</a:t>
          </a:r>
          <a:endParaRPr lang="ko-KR" altLang="en-US" sz="2000" dirty="0"/>
        </a:p>
      </dgm:t>
    </dgm:pt>
    <dgm:pt modelId="{9E862177-33FB-4ACC-A817-EB48D2AE5C4A}" type="parTrans" cxnId="{AF1C8051-1E72-4063-A516-664963628B03}">
      <dgm:prSet/>
      <dgm:spPr/>
      <dgm:t>
        <a:bodyPr/>
        <a:lstStyle/>
        <a:p>
          <a:pPr latinLnBrk="1"/>
          <a:endParaRPr lang="ko-KR" altLang="en-US"/>
        </a:p>
      </dgm:t>
    </dgm:pt>
    <dgm:pt modelId="{864F7072-BCC5-4245-AF38-24F409D1ADAB}" type="sibTrans" cxnId="{AF1C8051-1E72-4063-A516-664963628B03}">
      <dgm:prSet/>
      <dgm:spPr/>
      <dgm:t>
        <a:bodyPr/>
        <a:lstStyle/>
        <a:p>
          <a:pPr latinLnBrk="1"/>
          <a:endParaRPr lang="ko-KR" altLang="en-US"/>
        </a:p>
      </dgm:t>
    </dgm:pt>
    <dgm:pt modelId="{FDE1BB2C-19A5-C64A-8F32-46F1538A7FB4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학생</a:t>
          </a:r>
          <a:r>
            <a:rPr lang="en-US" altLang="ko-KR" sz="2000" dirty="0" smtClean="0"/>
            <a:t>pc</a:t>
          </a:r>
          <a:r>
            <a:rPr lang="ko-KR" altLang="en-US" sz="2000" dirty="0" smtClean="0"/>
            <a:t>에서 프레젠테이션 순서정보 수신 </a:t>
          </a:r>
          <a:endParaRPr lang="ko-KR" altLang="en-US" sz="2000" dirty="0"/>
        </a:p>
      </dgm:t>
    </dgm:pt>
    <dgm:pt modelId="{26BC02EE-CB0E-B043-9BBB-EEBC0DC24567}" type="parTrans" cxnId="{829C5479-AD3B-234B-8DC2-7D9E01DE2676}">
      <dgm:prSet/>
      <dgm:spPr/>
      <dgm:t>
        <a:bodyPr/>
        <a:lstStyle/>
        <a:p>
          <a:endParaRPr lang="en-US"/>
        </a:p>
      </dgm:t>
    </dgm:pt>
    <dgm:pt modelId="{E25CEC18-CD89-D644-8B06-351CB44AAC09}" type="sibTrans" cxnId="{829C5479-AD3B-234B-8DC2-7D9E01DE2676}">
      <dgm:prSet/>
      <dgm:spPr/>
      <dgm:t>
        <a:bodyPr/>
        <a:lstStyle/>
        <a:p>
          <a:endParaRPr lang="en-US"/>
        </a:p>
      </dgm:t>
    </dgm:pt>
    <dgm:pt modelId="{2A9270DA-06E8-4CC2-B3C9-A91225D99E1A}" type="pres">
      <dgm:prSet presAssocID="{BE759B2E-C9B9-4EF1-81B6-66B7D3C2ABF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9937EA0-0C2A-45DC-A951-D87253210FEC}" type="pres">
      <dgm:prSet presAssocID="{2BB00695-C768-4993-9F0B-D30DFEEF14BC}" presName="parentText" presStyleLbl="node1" presStyleIdx="0" presStyleCnt="3" custScaleY="68186" custLinFactNeighborY="-46945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FFC290D-9EE3-48D2-96A5-9EEA8F79B8F0}" type="pres">
      <dgm:prSet presAssocID="{2BB00695-C768-4993-9F0B-D30DFEEF14BC}" presName="childText" presStyleLbl="revTx" presStyleIdx="0" presStyleCnt="3" custScaleY="111236" custLinFactNeighborY="6466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446620A-20F2-4CDB-81B2-DF1CD61ACE06}" type="pres">
      <dgm:prSet presAssocID="{D67E37AC-C38A-4644-A2B6-86F8BF02134A}" presName="parentText" presStyleLbl="node1" presStyleIdx="1" presStyleCnt="3" custScaleY="65051" custLinFactNeighborY="-11808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950DBC6-DED3-43A6-A637-25F6651A9DFF}" type="pres">
      <dgm:prSet presAssocID="{D67E37AC-C38A-4644-A2B6-86F8BF02134A}" presName="childText" presStyleLbl="revTx" presStyleIdx="1" presStyleCnt="3" custLinFactNeighborY="-1469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D324B8D-726A-40EC-8BE9-49D0C0E316D7}" type="pres">
      <dgm:prSet presAssocID="{2B2488A7-4DD2-4814-8EAC-28616F31D028}" presName="parentText" presStyleLbl="node1" presStyleIdx="2" presStyleCnt="3" custScaleY="72066" custLinFactNeighborY="-10725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3018A63-C025-42C8-8734-95E66A0301E4}" type="pres">
      <dgm:prSet presAssocID="{2B2488A7-4DD2-4814-8EAC-28616F31D028}" presName="childText" presStyleLbl="revTx" presStyleIdx="2" presStyleCnt="3" custLinFactNeighborY="-5526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72B428BC-23AD-42F9-983A-08366BB79F9A}" srcId="{BE759B2E-C9B9-4EF1-81B6-66B7D3C2ABF5}" destId="{D67E37AC-C38A-4644-A2B6-86F8BF02134A}" srcOrd="1" destOrd="0" parTransId="{A2064D93-0FB4-4220-8EF8-C25157B722C4}" sibTransId="{7F8DC92F-3570-4CEA-9C5B-B526B8A0041B}"/>
    <dgm:cxn modelId="{BB231A4E-40BF-4BE5-96F5-F2B30F42FE7D}" srcId="{2B2488A7-4DD2-4814-8EAC-28616F31D028}" destId="{04520D0F-4AB3-4652-AF51-31583CAD599B}" srcOrd="0" destOrd="0" parTransId="{A1DC7E68-0A33-471B-A1AA-B14766604A1E}" sibTransId="{B3DC1A8F-39B3-4270-890A-5DAF1BAC9F5C}"/>
    <dgm:cxn modelId="{1A097ED9-E055-8D4E-8689-41315C3A1FB4}" type="presOf" srcId="{FDE1BB2C-19A5-C64A-8F32-46F1538A7FB4}" destId="{8950DBC6-DED3-43A6-A637-25F6651A9DFF}" srcOrd="0" destOrd="1" presId="urn:microsoft.com/office/officeart/2005/8/layout/vList2"/>
    <dgm:cxn modelId="{829C5479-AD3B-234B-8DC2-7D9E01DE2676}" srcId="{D67E37AC-C38A-4644-A2B6-86F8BF02134A}" destId="{FDE1BB2C-19A5-C64A-8F32-46F1538A7FB4}" srcOrd="1" destOrd="0" parTransId="{26BC02EE-CB0E-B043-9BBB-EEBC0DC24567}" sibTransId="{E25CEC18-CD89-D644-8B06-351CB44AAC09}"/>
    <dgm:cxn modelId="{72773F69-D0E8-41C7-B939-4C146EB2B281}" srcId="{BE759B2E-C9B9-4EF1-81B6-66B7D3C2ABF5}" destId="{2B2488A7-4DD2-4814-8EAC-28616F31D028}" srcOrd="2" destOrd="0" parTransId="{CCFE7416-AAE8-474D-8B9E-D926C0B3598E}" sibTransId="{1138A13D-2D24-411E-838F-91289C1BDD6A}"/>
    <dgm:cxn modelId="{0BAD275D-4F23-436A-B803-2748BF76B4D8}" type="presOf" srcId="{25EC1A9A-A6B5-4E11-B20E-2A7FCA991563}" destId="{CFFC290D-9EE3-48D2-96A5-9EEA8F79B8F0}" srcOrd="0" destOrd="0" presId="urn:microsoft.com/office/officeart/2005/8/layout/vList2"/>
    <dgm:cxn modelId="{6763E500-A034-4594-B56F-ECBFF76138BF}" type="presOf" srcId="{2BB00695-C768-4993-9F0B-D30DFEEF14BC}" destId="{E9937EA0-0C2A-45DC-A951-D87253210FEC}" srcOrd="0" destOrd="0" presId="urn:microsoft.com/office/officeart/2005/8/layout/vList2"/>
    <dgm:cxn modelId="{B5358EA2-238F-41D4-B0ED-A912D728F6D9}" srcId="{D67E37AC-C38A-4644-A2B6-86F8BF02134A}" destId="{99B06810-EC82-4C29-A1CA-115000059842}" srcOrd="2" destOrd="0" parTransId="{941DC405-F2EB-4D9C-8236-80D0291E421C}" sibTransId="{CD5B5862-6BF2-4EC7-95F1-78C4CFC84489}"/>
    <dgm:cxn modelId="{73C93E84-B7A3-460E-8073-5F235F8500FF}" type="presOf" srcId="{BE759B2E-C9B9-4EF1-81B6-66B7D3C2ABF5}" destId="{2A9270DA-06E8-4CC2-B3C9-A91225D99E1A}" srcOrd="0" destOrd="0" presId="urn:microsoft.com/office/officeart/2005/8/layout/vList2"/>
    <dgm:cxn modelId="{ADF1CEFE-F370-4110-90F9-CD2AAC2C67DF}" srcId="{BE759B2E-C9B9-4EF1-81B6-66B7D3C2ABF5}" destId="{2BB00695-C768-4993-9F0B-D30DFEEF14BC}" srcOrd="0" destOrd="0" parTransId="{F661362B-E697-4495-ACD8-AB81A42C8449}" sibTransId="{EC9B7B1F-8C2D-4736-89A3-EBB4A70DDEC0}"/>
    <dgm:cxn modelId="{B5B0FFFA-4C3A-4611-9B27-F72C7EEC055E}" type="presOf" srcId="{99B06810-EC82-4C29-A1CA-115000059842}" destId="{8950DBC6-DED3-43A6-A637-25F6651A9DFF}" srcOrd="0" destOrd="2" presId="urn:microsoft.com/office/officeart/2005/8/layout/vList2"/>
    <dgm:cxn modelId="{FC6E48F3-58F3-4143-B128-DF5698B688EC}" type="presOf" srcId="{DB0D3A96-E33C-4EDC-9DFD-39C4B870387C}" destId="{8950DBC6-DED3-43A6-A637-25F6651A9DFF}" srcOrd="0" destOrd="0" presId="urn:microsoft.com/office/officeart/2005/8/layout/vList2"/>
    <dgm:cxn modelId="{FCFCE1EF-F9F8-4537-B35C-8A9437BEAB59}" type="presOf" srcId="{96E264F0-3ED3-44D4-B3C5-4BE2EF2BDB93}" destId="{43018A63-C025-42C8-8734-95E66A0301E4}" srcOrd="0" destOrd="1" presId="urn:microsoft.com/office/officeart/2005/8/layout/vList2"/>
    <dgm:cxn modelId="{EF004E23-40B2-483A-9032-338AA3D5F7B2}" srcId="{D67E37AC-C38A-4644-A2B6-86F8BF02134A}" destId="{DB0D3A96-E33C-4EDC-9DFD-39C4B870387C}" srcOrd="0" destOrd="0" parTransId="{7CB38175-366B-41BA-8264-F180BDD8DDC4}" sibTransId="{760E71B7-2514-4C64-A7DC-1F35AA92EE7B}"/>
    <dgm:cxn modelId="{D11C2C87-DCAA-45E1-9D15-5F8CD9F44075}" type="presOf" srcId="{04520D0F-4AB3-4652-AF51-31583CAD599B}" destId="{43018A63-C025-42C8-8734-95E66A0301E4}" srcOrd="0" destOrd="0" presId="urn:microsoft.com/office/officeart/2005/8/layout/vList2"/>
    <dgm:cxn modelId="{7F8B0D30-4E45-4778-B820-06AD955C378E}" srcId="{2B2488A7-4DD2-4814-8EAC-28616F31D028}" destId="{96E264F0-3ED3-44D4-B3C5-4BE2EF2BDB93}" srcOrd="1" destOrd="0" parTransId="{494E8995-3B69-409B-A7E7-07F07750FD2B}" sibTransId="{D6BA76D5-B6A2-447C-BE68-CEAD33890D83}"/>
    <dgm:cxn modelId="{FB02FEB6-E95B-40EE-9B01-471EA2D5FD6E}" type="presOf" srcId="{D67E37AC-C38A-4644-A2B6-86F8BF02134A}" destId="{B446620A-20F2-4CDB-81B2-DF1CD61ACE06}" srcOrd="0" destOrd="0" presId="urn:microsoft.com/office/officeart/2005/8/layout/vList2"/>
    <dgm:cxn modelId="{AF1C8051-1E72-4063-A516-664963628B03}" srcId="{2BB00695-C768-4993-9F0B-D30DFEEF14BC}" destId="{25EC1A9A-A6B5-4E11-B20E-2A7FCA991563}" srcOrd="0" destOrd="0" parTransId="{9E862177-33FB-4ACC-A817-EB48D2AE5C4A}" sibTransId="{864F7072-BCC5-4245-AF38-24F409D1ADAB}"/>
    <dgm:cxn modelId="{D3CA8215-84EC-4C5F-BED4-99FB2E8B91F5}" type="presOf" srcId="{2B2488A7-4DD2-4814-8EAC-28616F31D028}" destId="{AD324B8D-726A-40EC-8BE9-49D0C0E316D7}" srcOrd="0" destOrd="0" presId="urn:microsoft.com/office/officeart/2005/8/layout/vList2"/>
    <dgm:cxn modelId="{57C3CDC8-C9A1-4C2B-9C3C-A8270B5A8924}" type="presParOf" srcId="{2A9270DA-06E8-4CC2-B3C9-A91225D99E1A}" destId="{E9937EA0-0C2A-45DC-A951-D87253210FEC}" srcOrd="0" destOrd="0" presId="urn:microsoft.com/office/officeart/2005/8/layout/vList2"/>
    <dgm:cxn modelId="{8CDFCA98-7A8B-48EA-B64F-ABBA61CA7634}" type="presParOf" srcId="{2A9270DA-06E8-4CC2-B3C9-A91225D99E1A}" destId="{CFFC290D-9EE3-48D2-96A5-9EEA8F79B8F0}" srcOrd="1" destOrd="0" presId="urn:microsoft.com/office/officeart/2005/8/layout/vList2"/>
    <dgm:cxn modelId="{D3F18FBD-07E6-4E60-A81C-D8F0B37BFB41}" type="presParOf" srcId="{2A9270DA-06E8-4CC2-B3C9-A91225D99E1A}" destId="{B446620A-20F2-4CDB-81B2-DF1CD61ACE06}" srcOrd="2" destOrd="0" presId="urn:microsoft.com/office/officeart/2005/8/layout/vList2"/>
    <dgm:cxn modelId="{B29CA3B1-0748-4289-97A0-6FB60B389310}" type="presParOf" srcId="{2A9270DA-06E8-4CC2-B3C9-A91225D99E1A}" destId="{8950DBC6-DED3-43A6-A637-25F6651A9DFF}" srcOrd="3" destOrd="0" presId="urn:microsoft.com/office/officeart/2005/8/layout/vList2"/>
    <dgm:cxn modelId="{A47B4F4E-748C-41F1-8A08-30C2CEBC4E6C}" type="presParOf" srcId="{2A9270DA-06E8-4CC2-B3C9-A91225D99E1A}" destId="{AD324B8D-726A-40EC-8BE9-49D0C0E316D7}" srcOrd="4" destOrd="0" presId="urn:microsoft.com/office/officeart/2005/8/layout/vList2"/>
    <dgm:cxn modelId="{920F8A3C-B9CB-4BAA-8E44-589CBEDFCBDC}" type="presParOf" srcId="{2A9270DA-06E8-4CC2-B3C9-A91225D99E1A}" destId="{43018A63-C025-42C8-8734-95E66A0301E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937EA0-0C2A-45DC-A951-D87253210FEC}">
      <dsp:nvSpPr>
        <dsp:cNvPr id="0" name=""/>
        <dsp:cNvSpPr/>
      </dsp:nvSpPr>
      <dsp:spPr>
        <a:xfrm>
          <a:off x="0" y="0"/>
          <a:ext cx="6096000" cy="53610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/>
            <a:t>문서 작업</a:t>
          </a:r>
          <a:endParaRPr lang="ko-KR" altLang="en-US" sz="2000" kern="1200" dirty="0"/>
        </a:p>
      </dsp:txBody>
      <dsp:txXfrm>
        <a:off x="26170" y="26170"/>
        <a:ext cx="6043660" cy="483765"/>
      </dsp:txXfrm>
    </dsp:sp>
    <dsp:sp modelId="{CFFC290D-9EE3-48D2-96A5-9EEA8F79B8F0}">
      <dsp:nvSpPr>
        <dsp:cNvPr id="0" name=""/>
        <dsp:cNvSpPr/>
      </dsp:nvSpPr>
      <dsp:spPr>
        <a:xfrm>
          <a:off x="0" y="589707"/>
          <a:ext cx="6096000" cy="773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25400" rIns="142240" bIns="25400" numCol="1" spcCol="1270" anchor="t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000" kern="1200" dirty="0" smtClean="0"/>
            <a:t>창의 도전형 </a:t>
          </a:r>
          <a:r>
            <a:rPr lang="en-US" altLang="ko-KR" sz="2000" kern="1200" dirty="0" smtClean="0"/>
            <a:t>R&amp;D </a:t>
          </a:r>
          <a:r>
            <a:rPr lang="ko-KR" altLang="en-US" sz="2000" kern="1200" dirty="0" smtClean="0"/>
            <a:t>관련 문서 작업</a:t>
          </a:r>
          <a:endParaRPr lang="ko-KR" altLang="en-US" sz="2000" kern="1200" dirty="0"/>
        </a:p>
      </dsp:txBody>
      <dsp:txXfrm>
        <a:off x="0" y="589707"/>
        <a:ext cx="6096000" cy="773668"/>
      </dsp:txXfrm>
    </dsp:sp>
    <dsp:sp modelId="{B446620A-20F2-4CDB-81B2-DF1CD61ACE06}">
      <dsp:nvSpPr>
        <dsp:cNvPr id="0" name=""/>
        <dsp:cNvSpPr/>
      </dsp:nvSpPr>
      <dsp:spPr>
        <a:xfrm>
          <a:off x="0" y="1138018"/>
          <a:ext cx="6096000" cy="51145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/>
            <a:t>로컬 프로그램</a:t>
          </a:r>
          <a:endParaRPr lang="ko-KR" altLang="en-US" sz="2000" kern="1200" dirty="0"/>
        </a:p>
      </dsp:txBody>
      <dsp:txXfrm>
        <a:off x="24967" y="1162985"/>
        <a:ext cx="6046066" cy="461522"/>
      </dsp:txXfrm>
    </dsp:sp>
    <dsp:sp modelId="{8950DBC6-DED3-43A6-A637-25F6651A9DFF}">
      <dsp:nvSpPr>
        <dsp:cNvPr id="0" name=""/>
        <dsp:cNvSpPr/>
      </dsp:nvSpPr>
      <dsp:spPr>
        <a:xfrm>
          <a:off x="0" y="1708441"/>
          <a:ext cx="6096000" cy="1477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25400" rIns="142240" bIns="25400" numCol="1" spcCol="1270" anchor="t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000" kern="1200" dirty="0" smtClean="0"/>
            <a:t>학생</a:t>
          </a:r>
          <a:r>
            <a:rPr lang="en-US" altLang="ko-KR" sz="2000" kern="1200" dirty="0" smtClean="0"/>
            <a:t>pc</a:t>
          </a:r>
          <a:r>
            <a:rPr lang="ko-KR" altLang="en-US" sz="2000" kern="1200" dirty="0" smtClean="0"/>
            <a:t>에서 </a:t>
          </a:r>
          <a:r>
            <a:rPr lang="en-US" altLang="ko-KR" sz="2000" kern="1200" dirty="0" smtClean="0"/>
            <a:t>URL(</a:t>
          </a:r>
          <a:r>
            <a:rPr lang="ko-KR" altLang="en-US" sz="2000" kern="1200" dirty="0" smtClean="0"/>
            <a:t>서버 데이터</a:t>
          </a:r>
          <a:r>
            <a:rPr lang="en-US" altLang="ko-KR" sz="2000" kern="1200" dirty="0" smtClean="0"/>
            <a:t>)</a:t>
          </a:r>
          <a:r>
            <a:rPr lang="ko-KR" altLang="en-US" sz="2000" kern="1200" dirty="0" smtClean="0"/>
            <a:t>로  마인드맵 수신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000" kern="1200" dirty="0" smtClean="0"/>
            <a:t>학생</a:t>
          </a:r>
          <a:r>
            <a:rPr lang="en-US" altLang="ko-KR" sz="2000" kern="1200" dirty="0" smtClean="0"/>
            <a:t>pc</a:t>
          </a:r>
          <a:r>
            <a:rPr lang="ko-KR" altLang="en-US" sz="2000" kern="1200" dirty="0" smtClean="0"/>
            <a:t>에서 프레젠테이션 순서정보 수신 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000" kern="1200" dirty="0" smtClean="0"/>
            <a:t>소켓 통신하여</a:t>
          </a:r>
          <a:r>
            <a:rPr lang="ko-KR" altLang="en-US" sz="2200" kern="1200" dirty="0" smtClean="0"/>
            <a:t> </a:t>
          </a:r>
          <a:r>
            <a:rPr lang="ko-KR" altLang="en-US" sz="2200" kern="1200" dirty="0" err="1" smtClean="0"/>
            <a:t>네비게이션</a:t>
          </a:r>
          <a:r>
            <a:rPr lang="ko-KR" altLang="en-US" sz="2200" kern="1200" dirty="0" smtClean="0"/>
            <a:t> 구현</a:t>
          </a:r>
          <a:endParaRPr lang="ko-KR" altLang="en-US" sz="2200" kern="1200" dirty="0"/>
        </a:p>
      </dsp:txBody>
      <dsp:txXfrm>
        <a:off x="0" y="1708441"/>
        <a:ext cx="6096000" cy="1477980"/>
      </dsp:txXfrm>
    </dsp:sp>
    <dsp:sp modelId="{AD324B8D-726A-40EC-8BE9-49D0C0E316D7}">
      <dsp:nvSpPr>
        <dsp:cNvPr id="0" name=""/>
        <dsp:cNvSpPr/>
      </dsp:nvSpPr>
      <dsp:spPr>
        <a:xfrm>
          <a:off x="0" y="3201738"/>
          <a:ext cx="6096000" cy="56661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/>
            <a:t>웹 사이트</a:t>
          </a:r>
          <a:endParaRPr lang="ko-KR" altLang="en-US" sz="2000" kern="1200" dirty="0"/>
        </a:p>
      </dsp:txBody>
      <dsp:txXfrm>
        <a:off x="27660" y="3229398"/>
        <a:ext cx="6040680" cy="511291"/>
      </dsp:txXfrm>
    </dsp:sp>
    <dsp:sp modelId="{43018A63-C025-42C8-8734-95E66A0301E4}">
      <dsp:nvSpPr>
        <dsp:cNvPr id="0" name=""/>
        <dsp:cNvSpPr/>
      </dsp:nvSpPr>
      <dsp:spPr>
        <a:xfrm>
          <a:off x="0" y="3825139"/>
          <a:ext cx="6096000" cy="934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25400" rIns="142240" bIns="25400" numCol="1" spcCol="1270" anchor="t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ko-KR" altLang="en-US" sz="2000" kern="1200" dirty="0" smtClean="0"/>
            <a:t>디자인대로 웹 페이지 구성 작업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ko-KR" sz="2000" kern="1200" dirty="0" smtClean="0"/>
            <a:t>Server </a:t>
          </a:r>
          <a:r>
            <a:rPr lang="ko-KR" altLang="en-US" sz="2000" kern="1200" dirty="0" smtClean="0"/>
            <a:t>연동</a:t>
          </a:r>
          <a:endParaRPr lang="ko-KR" altLang="en-US" sz="2000" kern="1200" dirty="0"/>
        </a:p>
      </dsp:txBody>
      <dsp:txXfrm>
        <a:off x="0" y="3825139"/>
        <a:ext cx="6096000" cy="934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826336-C318-404C-8C50-EA5DE65ECE8B}" type="datetimeFigureOut">
              <a:rPr lang="ko-KR" altLang="en-US" smtClean="0"/>
              <a:pPr/>
              <a:t>2013-05-07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317F6-3663-42FA-B420-F1CF1FE4E3A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616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저번 주에는 저희가 임의로 양식을 설정해서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틀에 맞춘 </a:t>
            </a:r>
            <a:r>
              <a:rPr lang="en-US" altLang="ko-KR" dirty="0" smtClean="0"/>
              <a:t>PDF</a:t>
            </a:r>
            <a:r>
              <a:rPr lang="ko-KR" altLang="en-US" dirty="0" smtClean="0"/>
              <a:t>를</a:t>
            </a:r>
            <a:r>
              <a:rPr lang="ko-KR" altLang="en-US" baseline="0" dirty="0" smtClean="0"/>
              <a:t> 마인드맵으로 변환하는 알고리즘을 구현했었습니다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이번에는 기존의 양식이 전제되지 않은 </a:t>
            </a:r>
            <a:r>
              <a:rPr lang="en-US" altLang="ko-KR" baseline="0" dirty="0" smtClean="0"/>
              <a:t>PDF(</a:t>
            </a:r>
            <a:r>
              <a:rPr lang="ko-KR" altLang="en-US" baseline="0" dirty="0" smtClean="0"/>
              <a:t>원래 교수님께서 만드셨던 </a:t>
            </a:r>
            <a:r>
              <a:rPr lang="en-US" altLang="ko-KR" baseline="0" dirty="0" smtClean="0"/>
              <a:t>PDF)</a:t>
            </a:r>
            <a:r>
              <a:rPr lang="ko-KR" altLang="en-US" baseline="0" dirty="0" smtClean="0"/>
              <a:t>를 마인드맵으로 변경하는 솔루션을 구현하였습니다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 다음에 통신부분에서는 교수 프로그램과 학생 프로그램이 채팅이 가능한 정도까지 구현하였는데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실질적으로 실시간 질문을 위해</a:t>
            </a:r>
            <a:endParaRPr lang="en-US" altLang="ko-KR" baseline="0" dirty="0" smtClean="0"/>
          </a:p>
          <a:p>
            <a:r>
              <a:rPr lang="ko-KR" altLang="en-US" baseline="0" dirty="0" smtClean="0"/>
              <a:t>통신이 가능한 상태로 구현하였습니다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 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mtClean="0"/>
              <a:t>ㅇㅇㅇ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2288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317F6-3663-42FA-B420-F1CF1FE4E3AA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885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21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285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10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136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8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666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496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011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66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8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4587F-ADE4-6943-BDCD-DF41064A2DA3}" type="datetimeFigureOut">
              <a:rPr lang="en-US" smtClean="0"/>
              <a:pPr/>
              <a:t>5/7/2013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314D9-2534-6440-997F-6AC836B092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018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1631" y="3731854"/>
            <a:ext cx="7772400" cy="1336535"/>
          </a:xfrm>
        </p:spPr>
        <p:txBody>
          <a:bodyPr/>
          <a:lstStyle/>
          <a:p>
            <a:r>
              <a:rPr lang="ko-KR" altLang="en-US" b="1" dirty="0" smtClean="0">
                <a:solidFill>
                  <a:schemeClr val="accent4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스마트 강의 도우미 </a:t>
            </a:r>
            <a:r>
              <a:rPr lang="en-US" altLang="ko-KR" b="1" dirty="0" smtClean="0">
                <a:solidFill>
                  <a:schemeClr val="accent4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Tool</a:t>
            </a:r>
            <a:endParaRPr lang="en-US" b="1" dirty="0">
              <a:solidFill>
                <a:schemeClr val="accent4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pic>
        <p:nvPicPr>
          <p:cNvPr id="6" name="Picture 5" descr="556306_416407068427344_1426404201_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914" y="1112888"/>
            <a:ext cx="2274744" cy="2274744"/>
          </a:xfrm>
          <a:prstGeom prst="rect">
            <a:avLst/>
          </a:prstGeom>
        </p:spPr>
      </p:pic>
      <p:pic>
        <p:nvPicPr>
          <p:cNvPr id="7" name="Picture 6" descr="공부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988" y="1465905"/>
            <a:ext cx="2919546" cy="192172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625" y="6483685"/>
            <a:ext cx="63479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Copyright © </a:t>
            </a:r>
            <a:r>
              <a:rPr lang="en-US" sz="11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2013, Embedded System Lab  , </a:t>
            </a:r>
            <a:r>
              <a:rPr lang="en-US" sz="11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Hansung</a:t>
            </a:r>
            <a:r>
              <a:rPr lang="en-US" sz="11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University , All </a:t>
            </a:r>
            <a:r>
              <a:rPr lang="en-US" sz="11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rights reserved</a:t>
            </a:r>
            <a:endParaRPr lang="en-US" sz="1100" dirty="0">
              <a:solidFill>
                <a:schemeClr val="tx2">
                  <a:lumMod val="60000"/>
                  <a:lumOff val="40000"/>
                </a:schemeClr>
              </a:solidFill>
              <a:latin typeface="맑은고딕"/>
              <a:cs typeface="맑은고딕"/>
            </a:endParaRPr>
          </a:p>
        </p:txBody>
      </p:sp>
      <p:pic>
        <p:nvPicPr>
          <p:cNvPr id="9" name="Picture 8" descr="hansu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64" y="6305353"/>
            <a:ext cx="1078920" cy="420596"/>
          </a:xfrm>
          <a:prstGeom prst="rect">
            <a:avLst/>
          </a:prstGeom>
        </p:spPr>
      </p:pic>
      <p:sp>
        <p:nvSpPr>
          <p:cNvPr id="10" name="직사각형 13"/>
          <p:cNvSpPr/>
          <p:nvPr/>
        </p:nvSpPr>
        <p:spPr>
          <a:xfrm>
            <a:off x="0" y="6769497"/>
            <a:ext cx="9144000" cy="11588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>
              <a:solidFill>
                <a:srgbClr val="FFFFFF"/>
              </a:solidFill>
              <a:latin typeface="맑은 고딕" charset="0"/>
              <a:ea typeface="맑은 고딕" charset="0"/>
              <a:cs typeface="맑은 고딕" charset="0"/>
            </a:endParaRPr>
          </a:p>
        </p:txBody>
      </p:sp>
      <p:pic>
        <p:nvPicPr>
          <p:cNvPr id="16" name="Picture 15" descr="black-37412_64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488" y="3671342"/>
            <a:ext cx="1171461" cy="111288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187614" y="5068389"/>
            <a:ext cx="66698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/>
              <a:t>지도교수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이민석 교수님</a:t>
            </a:r>
            <a:endParaRPr lang="en-US" altLang="ko-KR" sz="2000" dirty="0" smtClean="0"/>
          </a:p>
          <a:p>
            <a:r>
              <a:rPr lang="ko-KR" altLang="en-US" sz="2000" dirty="0" err="1" smtClean="0"/>
              <a:t>포니즈</a:t>
            </a:r>
            <a:r>
              <a:rPr lang="ko-KR" altLang="en-US" sz="2000" dirty="0" smtClean="0"/>
              <a:t> 팀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송태웅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신승진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장영창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김미림</a:t>
            </a:r>
            <a:r>
              <a:rPr lang="en-US" altLang="ko-KR" sz="2000" dirty="0" smtClean="0"/>
              <a:t>, +</a:t>
            </a:r>
            <a:r>
              <a:rPr lang="ko-KR" altLang="en-US" sz="2000" dirty="0" smtClean="0"/>
              <a:t>신건영</a:t>
            </a:r>
            <a:r>
              <a:rPr lang="en-US" altLang="ko-KR" sz="2000" dirty="0" smtClean="0">
                <a:solidFill>
                  <a:srgbClr val="FF0000"/>
                </a:solidFill>
              </a:rPr>
              <a:t>(3</a:t>
            </a:r>
            <a:r>
              <a:rPr lang="ko-KR" altLang="en-US" sz="2000" dirty="0" smtClean="0">
                <a:solidFill>
                  <a:srgbClr val="FF0000"/>
                </a:solidFill>
              </a:rPr>
              <a:t>학년</a:t>
            </a:r>
            <a:r>
              <a:rPr lang="en-US" altLang="ko-KR" sz="20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1813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내비게이션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" y="1857756"/>
            <a:ext cx="3599688" cy="3599688"/>
          </a:xfrm>
          <a:prstGeom prst="rect">
            <a:avLst/>
          </a:prstGeom>
        </p:spPr>
      </p:pic>
      <p:pic>
        <p:nvPicPr>
          <p:cNvPr id="3" name="Picture 2" descr="내비게이션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112" y="1679956"/>
            <a:ext cx="3599688" cy="35996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4944" y="827199"/>
            <a:ext cx="6783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진행상황표시</a:t>
            </a:r>
            <a:r>
              <a:rPr lang="en-US" altLang="ko-KR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과거</a:t>
            </a:r>
            <a:r>
              <a:rPr lang="en-US" altLang="ko-KR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, </a:t>
            </a:r>
            <a:r>
              <a:rPr lang="ko-KR" altLang="en-US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현재</a:t>
            </a:r>
            <a:r>
              <a:rPr lang="en-US" altLang="ko-KR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, </a:t>
            </a:r>
            <a:r>
              <a:rPr lang="ko-KR" altLang="en-US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미래</a:t>
            </a:r>
            <a:r>
              <a:rPr lang="en-US" altLang="ko-KR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)</a:t>
            </a:r>
            <a:endParaRPr lang="en-US" sz="3600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87496" y="6111180"/>
            <a:ext cx="3898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과거에 배운 부분과 현재 배우고 있는 부분</a:t>
            </a:r>
            <a:r>
              <a:rPr lang="en-US" altLang="ko-KR" b="1" dirty="0" smtClean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, </a:t>
            </a:r>
            <a:r>
              <a:rPr lang="ko-KR" altLang="en-US" b="1" dirty="0" smtClean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미래에 배울 부분</a:t>
            </a:r>
            <a:r>
              <a:rPr lang="en-US" altLang="ko-KR" b="1" dirty="0" smtClean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.</a:t>
            </a:r>
            <a:endParaRPr lang="en-US" b="1" dirty="0">
              <a:solidFill>
                <a:srgbClr val="00B050"/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56010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질문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56" y="1654556"/>
            <a:ext cx="3599688" cy="3599688"/>
          </a:xfrm>
          <a:prstGeom prst="rect">
            <a:avLst/>
          </a:prstGeom>
        </p:spPr>
      </p:pic>
      <p:pic>
        <p:nvPicPr>
          <p:cNvPr id="3" name="Picture 2" descr="질문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712" y="1400556"/>
            <a:ext cx="3599688" cy="35996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4944" y="827199"/>
            <a:ext cx="6783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실시간 질문 및 답변</a:t>
            </a:r>
            <a:endParaRPr lang="en-US" sz="3600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4944" y="5789949"/>
            <a:ext cx="3898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책이나 강의 자료로 찾을 때보다</a:t>
            </a:r>
            <a:endParaRPr lang="en-US" altLang="ko-KR" b="1" dirty="0" smtClean="0">
              <a:solidFill>
                <a:srgbClr val="00B050"/>
              </a:solidFill>
              <a:latin typeface="나눔고딕"/>
              <a:ea typeface="나눔고딕"/>
              <a:cs typeface="나눔고딕"/>
            </a:endParaRPr>
          </a:p>
          <a:p>
            <a:r>
              <a:rPr lang="ko-KR" altLang="en-US" b="1" dirty="0" smtClean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효율</a:t>
            </a:r>
            <a:r>
              <a:rPr lang="ko-KR" altLang="en-US" b="1" dirty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적</a:t>
            </a:r>
            <a:r>
              <a:rPr lang="en-US" altLang="ko-KR" b="1" dirty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.</a:t>
            </a:r>
            <a:endParaRPr lang="en-US" b="1" dirty="0">
              <a:solidFill>
                <a:srgbClr val="00B050"/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3358956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메모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" y="1629156"/>
            <a:ext cx="3599688" cy="3599688"/>
          </a:xfrm>
          <a:prstGeom prst="rect">
            <a:avLst/>
          </a:prstGeom>
        </p:spPr>
      </p:pic>
      <p:pic>
        <p:nvPicPr>
          <p:cNvPr id="3" name="Picture 2" descr="메모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356" y="1603756"/>
            <a:ext cx="3599688" cy="35996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4944" y="827199"/>
            <a:ext cx="6783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err="1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노드단위</a:t>
            </a:r>
            <a:r>
              <a:rPr lang="ko-KR" altLang="en-US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 세부화</a:t>
            </a:r>
            <a:r>
              <a:rPr lang="en-US" altLang="ko-KR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(</a:t>
            </a:r>
            <a:r>
              <a:rPr lang="en-US" altLang="ko-KR" sz="3600" b="1" dirty="0" err="1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ppt</a:t>
            </a:r>
            <a:r>
              <a:rPr lang="en-US" altLang="ko-KR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, </a:t>
            </a:r>
            <a:r>
              <a:rPr lang="ko-KR" altLang="en-US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필기</a:t>
            </a:r>
            <a:r>
              <a:rPr lang="en-US" altLang="ko-KR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)</a:t>
            </a:r>
            <a:endParaRPr lang="en-US" sz="3600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763168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퀴즈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56" y="1552956"/>
            <a:ext cx="3599688" cy="3599688"/>
          </a:xfrm>
          <a:prstGeom prst="rect">
            <a:avLst/>
          </a:prstGeom>
        </p:spPr>
      </p:pic>
      <p:pic>
        <p:nvPicPr>
          <p:cNvPr id="3" name="Picture 2" descr="퀴즈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312" y="1832356"/>
            <a:ext cx="3599688" cy="35996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4944" y="827199"/>
            <a:ext cx="6783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실시간 질의응답</a:t>
            </a:r>
            <a:endParaRPr lang="en-US" sz="3600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750753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4944" y="827199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5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월 </a:t>
            </a:r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1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주차 </a:t>
            </a:r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완료 사항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081" y="2026496"/>
            <a:ext cx="93665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pPr marL="342900" indent="-342900"/>
            <a:r>
              <a:rPr lang="en-US" altLang="ko-KR" sz="3000" b="1" dirty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4</a:t>
            </a:r>
            <a:r>
              <a:rPr lang="en-US" altLang="ko-KR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논문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: </a:t>
            </a:r>
          </a:p>
          <a:p>
            <a:pPr marL="342900" indent="-342900"/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	-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2013 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한국컴퓨터 종합학술대회 참가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 marL="342900" indent="-342900"/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- 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마인드맵을 활용한 강의 도우미 시스템</a:t>
            </a: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46666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4944" y="88535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5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월 </a:t>
            </a:r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1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주차 </a:t>
            </a:r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완료 사항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081" y="993541"/>
            <a:ext cx="93665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altLang="ko-KR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5.</a:t>
            </a:r>
            <a:r>
              <a:rPr lang="ko-KR" altLang="en-US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논문 설문조사 결과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: </a:t>
            </a:r>
          </a:p>
          <a:p>
            <a:pPr marL="342900" indent="-342900"/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한성대 </a:t>
            </a:r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대학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, 2013.5.3.(</a:t>
            </a:r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금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) </a:t>
            </a:r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조사 총인원 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: </a:t>
            </a:r>
            <a:r>
              <a:rPr lang="ko-KR" altLang="ko-KR" sz="3000" b="1" dirty="0">
                <a:latin typeface="나눔고딕"/>
                <a:ea typeface="나눔고딕"/>
                <a:cs typeface="나눔고딕"/>
              </a:rPr>
              <a:t>5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0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명 </a:t>
            </a: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pPr marL="342900" indent="-342900"/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남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: 55% </a:t>
            </a:r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여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: 45% </a:t>
            </a:r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인문대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: 25% </a:t>
            </a:r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공대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: 30% </a:t>
            </a: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pPr marL="342900" indent="-342900"/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사과대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: 25%</a:t>
            </a:r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예대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: 20% </a:t>
            </a:r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단위 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: </a:t>
            </a:r>
            <a:r>
              <a:rPr lang="ko-KR" altLang="en-US" sz="3000" b="1" dirty="0">
                <a:latin typeface="나눔고딕"/>
                <a:ea typeface="나눔고딕"/>
                <a:cs typeface="나눔고딕"/>
              </a:rPr>
              <a:t>백분율</a:t>
            </a:r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(%)</a:t>
            </a: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</p:txBody>
      </p:sp>
      <p:pic>
        <p:nvPicPr>
          <p:cNvPr id="2" name="Picture 1" descr="설문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0494"/>
            <a:ext cx="9144000" cy="392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93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4944" y="396312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5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월 </a:t>
            </a:r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1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주차 </a:t>
            </a:r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완료 사항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825" y="1482670"/>
            <a:ext cx="93665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altLang="ko-KR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5.</a:t>
            </a:r>
            <a:r>
              <a:rPr lang="ko-KR" altLang="en-US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논문 설문조사 결과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: </a:t>
            </a:r>
          </a:p>
        </p:txBody>
      </p:sp>
      <p:pic>
        <p:nvPicPr>
          <p:cNvPr id="2" name="Picture 1" descr="설문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84" y="2112868"/>
            <a:ext cx="7863316" cy="46936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8825" y="6113115"/>
            <a:ext cx="3898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책이나 강의 자료로 찾을 때보다</a:t>
            </a:r>
            <a:endParaRPr lang="en-US" altLang="ko-KR" b="1" dirty="0" smtClean="0">
              <a:solidFill>
                <a:srgbClr val="00B050"/>
              </a:solidFill>
              <a:latin typeface="나눔고딕"/>
              <a:ea typeface="나눔고딕"/>
              <a:cs typeface="나눔고딕"/>
            </a:endParaRPr>
          </a:p>
          <a:p>
            <a:r>
              <a:rPr lang="ko-KR" altLang="en-US" b="1" dirty="0" smtClean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효율</a:t>
            </a:r>
            <a:r>
              <a:rPr lang="ko-KR" altLang="en-US" b="1" dirty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적</a:t>
            </a:r>
            <a:r>
              <a:rPr lang="en-US" altLang="ko-KR" b="1" dirty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.</a:t>
            </a:r>
            <a:endParaRPr lang="en-US" b="1" dirty="0">
              <a:solidFill>
                <a:srgbClr val="00B050"/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13766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21144" y="99328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5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월 </a:t>
            </a:r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1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주차 </a:t>
            </a:r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완료 사항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281" y="1298625"/>
            <a:ext cx="93665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altLang="ko-KR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5.</a:t>
            </a:r>
            <a:r>
              <a:rPr lang="ko-KR" altLang="en-US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논문 설문조사 결과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: </a:t>
            </a:r>
          </a:p>
        </p:txBody>
      </p:sp>
      <p:pic>
        <p:nvPicPr>
          <p:cNvPr id="3" name="Picture 2" descr="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602" y="1989711"/>
            <a:ext cx="6106797" cy="48682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111180"/>
            <a:ext cx="3898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파일형태로 필기를 보관할 수 있다</a:t>
            </a:r>
            <a:r>
              <a:rPr lang="en-US" altLang="ko-KR" b="1" dirty="0" smtClean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.</a:t>
            </a:r>
            <a:endParaRPr lang="en-US" b="1" dirty="0">
              <a:solidFill>
                <a:srgbClr val="00B050"/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3042441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21144" y="99328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5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월 </a:t>
            </a:r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1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주차 </a:t>
            </a:r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완료 사항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281" y="1298625"/>
            <a:ext cx="93665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altLang="ko-KR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5.</a:t>
            </a:r>
            <a:r>
              <a:rPr lang="ko-KR" altLang="en-US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논문 설문조사 결과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: </a:t>
            </a:r>
          </a:p>
        </p:txBody>
      </p:sp>
      <p:pic>
        <p:nvPicPr>
          <p:cNvPr id="1026" name="Picture 2" descr="C:\Documents and Settings\Administrator\바탕 화면\설문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144" y="1997075"/>
            <a:ext cx="7862888" cy="469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6113115"/>
            <a:ext cx="3898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00B050"/>
                </a:solidFill>
                <a:latin typeface="나눔고딕"/>
                <a:ea typeface="나눔고딕"/>
                <a:cs typeface="나눔고딕"/>
              </a:rPr>
              <a:t>교수와 학생의 커뮤니케이션</a:t>
            </a:r>
            <a:endParaRPr lang="en-US" b="1" dirty="0">
              <a:solidFill>
                <a:srgbClr val="00B050"/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334885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8991" y="81214"/>
            <a:ext cx="6783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전체 설계도</a:t>
            </a:r>
            <a:endParaRPr lang="en-US" sz="3200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5" name="Rectangle 1"/>
          <p:cNvSpPr/>
          <p:nvPr/>
        </p:nvSpPr>
        <p:spPr>
          <a:xfrm>
            <a:off x="3679532" y="186531"/>
            <a:ext cx="2492883" cy="134364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rgbClr val="000000"/>
              </a:solidFill>
            </a:endParaRP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Server</a:t>
            </a:r>
            <a:endParaRPr lang="en-US" dirty="0">
              <a:solidFill>
                <a:srgbClr val="000000"/>
              </a:solidFill>
            </a:endParaRPr>
          </a:p>
          <a:p>
            <a:pPr algn="ctr"/>
            <a:endParaRPr lang="en-US" dirty="0" smtClean="0">
              <a:solidFill>
                <a:srgbClr val="000000"/>
              </a:solidFill>
            </a:endParaRPr>
          </a:p>
          <a:p>
            <a:pPr algn="ctr"/>
            <a:endParaRPr lang="en-US" dirty="0">
              <a:solidFill>
                <a:srgbClr val="000000"/>
              </a:solidFill>
            </a:endParaRPr>
          </a:p>
          <a:p>
            <a:pPr algn="ctr"/>
            <a:endParaRPr lang="en-US" dirty="0" smtClean="0">
              <a:solidFill>
                <a:srgbClr val="000000"/>
              </a:solidFill>
            </a:endParaRPr>
          </a:p>
          <a:p>
            <a:pPr algn="ctr"/>
            <a:endParaRPr lang="en-US" dirty="0">
              <a:solidFill>
                <a:srgbClr val="000000"/>
              </a:solidFill>
            </a:endParaRPr>
          </a:p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3820796" y="512101"/>
            <a:ext cx="1023023" cy="379922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000000"/>
                </a:solidFill>
              </a:rPr>
              <a:t>S</a:t>
            </a:r>
            <a:r>
              <a:rPr lang="en-US" sz="1500" dirty="0" smtClean="0">
                <a:solidFill>
                  <a:srgbClr val="000000"/>
                </a:solidFill>
              </a:rPr>
              <a:t>ervice</a:t>
            </a:r>
            <a:endParaRPr lang="en-US" sz="1500" dirty="0">
              <a:solidFill>
                <a:srgbClr val="000000"/>
              </a:solidFill>
            </a:endParaRPr>
          </a:p>
        </p:txBody>
      </p:sp>
      <p:sp>
        <p:nvSpPr>
          <p:cNvPr id="7" name="Rectangle 5"/>
          <p:cNvSpPr/>
          <p:nvPr/>
        </p:nvSpPr>
        <p:spPr>
          <a:xfrm>
            <a:off x="5056943" y="1059839"/>
            <a:ext cx="1023023" cy="329689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000000"/>
                </a:solidFill>
              </a:rPr>
              <a:t>Control</a:t>
            </a:r>
          </a:p>
        </p:txBody>
      </p:sp>
      <p:sp>
        <p:nvSpPr>
          <p:cNvPr id="8" name="Rectangle 6"/>
          <p:cNvSpPr/>
          <p:nvPr/>
        </p:nvSpPr>
        <p:spPr>
          <a:xfrm>
            <a:off x="5056943" y="512101"/>
            <a:ext cx="1023023" cy="379922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000000"/>
                </a:solidFill>
              </a:rPr>
              <a:t>Model</a:t>
            </a:r>
            <a:endParaRPr lang="en-US" sz="1500" dirty="0">
              <a:solidFill>
                <a:srgbClr val="000000"/>
              </a:solidFill>
            </a:endParaRPr>
          </a:p>
        </p:txBody>
      </p:sp>
      <p:sp>
        <p:nvSpPr>
          <p:cNvPr id="9" name="Rectangle 7"/>
          <p:cNvSpPr/>
          <p:nvPr/>
        </p:nvSpPr>
        <p:spPr>
          <a:xfrm>
            <a:off x="3820796" y="1059840"/>
            <a:ext cx="1023023" cy="329688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rgbClr val="000000"/>
                </a:solidFill>
              </a:rPr>
              <a:t>View</a:t>
            </a:r>
            <a:endParaRPr lang="en-US" sz="1500" dirty="0">
              <a:solidFill>
                <a:srgbClr val="000000"/>
              </a:solidFill>
            </a:endParaRPr>
          </a:p>
        </p:txBody>
      </p:sp>
      <p:sp>
        <p:nvSpPr>
          <p:cNvPr id="10" name="Oval 8"/>
          <p:cNvSpPr/>
          <p:nvPr/>
        </p:nvSpPr>
        <p:spPr>
          <a:xfrm>
            <a:off x="3476370" y="2603071"/>
            <a:ext cx="1399307" cy="64670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Restful</a:t>
            </a:r>
          </a:p>
          <a:p>
            <a:pPr algn="ctr"/>
            <a:r>
              <a:rPr lang="ko-KR" altLang="en-US" dirty="0" smtClean="0">
                <a:solidFill>
                  <a:srgbClr val="000000"/>
                </a:solidFill>
              </a:rPr>
              <a:t>통신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2" name="_x167853136" descr="EMB00000e40b48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2222" y="4092009"/>
            <a:ext cx="2613025" cy="239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_x167853136" descr="EMB00000e40b48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158" y="4098733"/>
            <a:ext cx="1668463" cy="2506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3" name="그룹 32"/>
          <p:cNvGrpSpPr/>
          <p:nvPr/>
        </p:nvGrpSpPr>
        <p:grpSpPr>
          <a:xfrm>
            <a:off x="1074199" y="4186138"/>
            <a:ext cx="2613025" cy="2392363"/>
            <a:chOff x="1074199" y="4186138"/>
            <a:chExt cx="2613025" cy="2392363"/>
          </a:xfrm>
        </p:grpSpPr>
        <p:pic>
          <p:nvPicPr>
            <p:cNvPr id="11" name="_x167852096" descr="EMB00000e40b47d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4199" y="4186138"/>
              <a:ext cx="2613025" cy="23923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1497641" y="4211977"/>
              <a:ext cx="1870938" cy="32316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500" dirty="0" smtClean="0"/>
                <a:t>교수용</a:t>
              </a:r>
              <a:r>
                <a:rPr lang="en-US" altLang="ko-KR" sz="1500" dirty="0" smtClean="0"/>
                <a:t> PC </a:t>
              </a:r>
              <a:r>
                <a:rPr lang="ko-KR" altLang="en-US" sz="1500" dirty="0" smtClean="0"/>
                <a:t>프로그램</a:t>
              </a:r>
              <a:endParaRPr lang="en-US" sz="1500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682955" y="4138377"/>
            <a:ext cx="1975491" cy="3231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500" dirty="0" smtClean="0"/>
              <a:t>학생용</a:t>
            </a:r>
            <a:r>
              <a:rPr lang="en-US" altLang="ko-KR" sz="1500" dirty="0" smtClean="0"/>
              <a:t> PC</a:t>
            </a:r>
            <a:r>
              <a:rPr lang="ko-KR" altLang="en-US" sz="1500" dirty="0" smtClean="0"/>
              <a:t> 프로그램</a:t>
            </a:r>
            <a:endParaRPr lang="en-US" sz="1500" dirty="0"/>
          </a:p>
        </p:txBody>
      </p:sp>
      <p:sp>
        <p:nvSpPr>
          <p:cNvPr id="16" name="TextBox 15"/>
          <p:cNvSpPr txBox="1"/>
          <p:nvPr/>
        </p:nvSpPr>
        <p:spPr>
          <a:xfrm>
            <a:off x="4714471" y="4172620"/>
            <a:ext cx="1186349" cy="3231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500" dirty="0" smtClean="0"/>
              <a:t>학생용</a:t>
            </a:r>
            <a:r>
              <a:rPr lang="en-US" altLang="ko-KR" sz="1500" dirty="0" smtClean="0"/>
              <a:t> App</a:t>
            </a:r>
            <a:endParaRPr lang="en-US" sz="1500" dirty="0"/>
          </a:p>
        </p:txBody>
      </p:sp>
      <p:sp>
        <p:nvSpPr>
          <p:cNvPr id="17" name="Can 4"/>
          <p:cNvSpPr/>
          <p:nvPr/>
        </p:nvSpPr>
        <p:spPr>
          <a:xfrm>
            <a:off x="5636761" y="1845333"/>
            <a:ext cx="2586953" cy="1963627"/>
          </a:xfrm>
          <a:prstGeom prst="can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DB</a:t>
            </a:r>
          </a:p>
          <a:p>
            <a:pPr algn="ctr"/>
            <a:endParaRPr lang="en-US" dirty="0">
              <a:solidFill>
                <a:srgbClr val="000000"/>
              </a:solidFill>
            </a:endParaRPr>
          </a:p>
          <a:p>
            <a:pPr algn="ctr"/>
            <a:endParaRPr lang="en-US" dirty="0" smtClean="0">
              <a:solidFill>
                <a:srgbClr val="000000"/>
              </a:solidFill>
            </a:endParaRPr>
          </a:p>
          <a:p>
            <a:pPr algn="ctr"/>
            <a:endParaRPr lang="en-US" dirty="0" smtClean="0">
              <a:solidFill>
                <a:srgbClr val="000000"/>
              </a:solidFill>
            </a:endParaRPr>
          </a:p>
          <a:p>
            <a:pPr algn="ctr"/>
            <a:endParaRPr lang="en-US" dirty="0" smtClean="0">
              <a:solidFill>
                <a:srgbClr val="000000"/>
              </a:solidFill>
            </a:endParaRPr>
          </a:p>
          <a:p>
            <a:pPr algn="ctr"/>
            <a:endParaRPr lang="en-US" dirty="0" smtClean="0">
              <a:solidFill>
                <a:srgbClr val="000000"/>
              </a:solidFill>
            </a:endParaRPr>
          </a:p>
          <a:p>
            <a:pPr algn="ctr"/>
            <a:endParaRPr lang="en-US" dirty="0">
              <a:solidFill>
                <a:srgbClr val="000000"/>
              </a:solidFill>
            </a:endParaRPr>
          </a:p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8" name="Can 17"/>
          <p:cNvSpPr/>
          <p:nvPr/>
        </p:nvSpPr>
        <p:spPr>
          <a:xfrm>
            <a:off x="6989031" y="2950607"/>
            <a:ext cx="1094041" cy="710715"/>
          </a:xfrm>
          <a:prstGeom prst="can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dirty="0">
                <a:solidFill>
                  <a:srgbClr val="000000"/>
                </a:solidFill>
              </a:rPr>
              <a:t>PT </a:t>
            </a:r>
            <a:r>
              <a:rPr lang="en-US" dirty="0" smtClean="0">
                <a:solidFill>
                  <a:srgbClr val="000000"/>
                </a:solidFill>
              </a:rPr>
              <a:t>sequence</a:t>
            </a:r>
          </a:p>
        </p:txBody>
      </p:sp>
      <p:sp>
        <p:nvSpPr>
          <p:cNvPr id="19" name="Can 18"/>
          <p:cNvSpPr/>
          <p:nvPr/>
        </p:nvSpPr>
        <p:spPr>
          <a:xfrm>
            <a:off x="5765643" y="2950607"/>
            <a:ext cx="1094041" cy="719048"/>
          </a:xfrm>
          <a:prstGeom prst="can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dirty="0" smtClean="0">
                <a:solidFill>
                  <a:srgbClr val="000000"/>
                </a:solidFill>
              </a:rPr>
              <a:t>PT contents</a:t>
            </a:r>
          </a:p>
        </p:txBody>
      </p:sp>
      <p:sp>
        <p:nvSpPr>
          <p:cNvPr id="20" name="Can 16"/>
          <p:cNvSpPr/>
          <p:nvPr/>
        </p:nvSpPr>
        <p:spPr>
          <a:xfrm>
            <a:off x="6359697" y="2415153"/>
            <a:ext cx="1229038" cy="633130"/>
          </a:xfrm>
          <a:prstGeom prst="can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Mindmaps</a:t>
            </a:r>
            <a:endParaRPr lang="en-US" dirty="0" smtClean="0">
              <a:solidFill>
                <a:srgbClr val="000000"/>
              </a:solidFill>
            </a:endParaRPr>
          </a:p>
        </p:txBody>
      </p:sp>
      <p:cxnSp>
        <p:nvCxnSpPr>
          <p:cNvPr id="21" name="Straight Arrow Connector 33"/>
          <p:cNvCxnSpPr>
            <a:stCxn id="10" idx="0"/>
            <a:endCxn id="5" idx="2"/>
          </p:cNvCxnSpPr>
          <p:nvPr/>
        </p:nvCxnSpPr>
        <p:spPr>
          <a:xfrm flipV="1">
            <a:off x="4176024" y="1530172"/>
            <a:ext cx="749950" cy="107289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38"/>
          <p:cNvCxnSpPr/>
          <p:nvPr/>
        </p:nvCxnSpPr>
        <p:spPr>
          <a:xfrm flipV="1">
            <a:off x="2739819" y="3249775"/>
            <a:ext cx="987746" cy="84895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41"/>
          <p:cNvCxnSpPr/>
          <p:nvPr/>
        </p:nvCxnSpPr>
        <p:spPr>
          <a:xfrm>
            <a:off x="4476524" y="3238017"/>
            <a:ext cx="732660" cy="57165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_x167852096" descr="EMB00000e40b48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52" y="858352"/>
            <a:ext cx="2739514" cy="2668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Straight Arrow Connector 57"/>
          <p:cNvCxnSpPr/>
          <p:nvPr/>
        </p:nvCxnSpPr>
        <p:spPr>
          <a:xfrm>
            <a:off x="3880083" y="5258577"/>
            <a:ext cx="48653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60"/>
          <p:cNvCxnSpPr/>
          <p:nvPr/>
        </p:nvCxnSpPr>
        <p:spPr>
          <a:xfrm>
            <a:off x="4366613" y="3925854"/>
            <a:ext cx="0" cy="29042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62"/>
          <p:cNvCxnSpPr/>
          <p:nvPr/>
        </p:nvCxnSpPr>
        <p:spPr>
          <a:xfrm flipH="1">
            <a:off x="4366613" y="6827399"/>
            <a:ext cx="4585806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63"/>
          <p:cNvCxnSpPr/>
          <p:nvPr/>
        </p:nvCxnSpPr>
        <p:spPr>
          <a:xfrm>
            <a:off x="4366613" y="3925854"/>
            <a:ext cx="4585806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64"/>
          <p:cNvCxnSpPr/>
          <p:nvPr/>
        </p:nvCxnSpPr>
        <p:spPr>
          <a:xfrm>
            <a:off x="8952418" y="3923111"/>
            <a:ext cx="0" cy="29042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71"/>
          <p:cNvCxnSpPr/>
          <p:nvPr/>
        </p:nvCxnSpPr>
        <p:spPr>
          <a:xfrm flipV="1">
            <a:off x="3083212" y="458574"/>
            <a:ext cx="536898" cy="35274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28"/>
          <p:cNvCxnSpPr>
            <a:stCxn id="5" idx="3"/>
            <a:endCxn id="17" idx="1"/>
          </p:cNvCxnSpPr>
          <p:nvPr/>
        </p:nvCxnSpPr>
        <p:spPr>
          <a:xfrm>
            <a:off x="6172415" y="858352"/>
            <a:ext cx="757823" cy="986981"/>
          </a:xfrm>
          <a:prstGeom prst="bentConnector2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13"/>
          <p:cNvSpPr/>
          <p:nvPr/>
        </p:nvSpPr>
        <p:spPr>
          <a:xfrm>
            <a:off x="0" y="6769497"/>
            <a:ext cx="9144000" cy="11588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>
              <a:solidFill>
                <a:srgbClr val="FFFFFF"/>
              </a:solidFill>
              <a:latin typeface="맑은 고딕" charset="0"/>
              <a:ea typeface="맑은 고딕" charset="0"/>
              <a:cs typeface="맑은 고딕" charset="0"/>
            </a:endParaRPr>
          </a:p>
        </p:txBody>
      </p:sp>
      <p:sp>
        <p:nvSpPr>
          <p:cNvPr id="6" name="직사각형 52"/>
          <p:cNvSpPr/>
          <p:nvPr/>
        </p:nvSpPr>
        <p:spPr>
          <a:xfrm>
            <a:off x="24080" y="6444247"/>
            <a:ext cx="630909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Embedded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System Lab</a:t>
            </a: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Hansung University </a:t>
            </a:r>
            <a:endParaRPr kumimoji="0" lang="en-US" altLang="ko-KR" sz="1000" b="1" noProof="1">
              <a:solidFill>
                <a:schemeClr val="tx1">
                  <a:lumMod val="65000"/>
                  <a:lumOff val="35000"/>
                </a:schemeClr>
              </a:solidFill>
              <a:effectLst>
                <a:reflection blurRad="6350" stA="60000" endA="900" endPos="58000" dir="5400000" sy="-100000" algn="bl" rotWithShape="0"/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7" name="Picture 6" descr="hansu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64" y="6265669"/>
            <a:ext cx="1078920" cy="42059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4944" y="827199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5</a:t>
            </a:r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월 </a:t>
            </a:r>
            <a:r>
              <a:rPr lang="en-US" altLang="ko-KR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1</a:t>
            </a:r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주차 완료 사항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081" y="2026496"/>
            <a:ext cx="936650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로컬프로그램 </a:t>
            </a:r>
            <a:r>
              <a:rPr lang="en-US" altLang="ko-KR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 </a:t>
            </a:r>
            <a:endParaRPr lang="en-US" altLang="ko-KR" sz="3000" b="1" dirty="0" smtClean="0">
              <a:solidFill>
                <a:srgbClr val="FF0000"/>
              </a:solidFill>
              <a:latin typeface="나눔고딕"/>
              <a:ea typeface="나눔고딕"/>
              <a:cs typeface="나눔고딕"/>
            </a:endParaRPr>
          </a:p>
          <a:p>
            <a:pPr marL="342900" indent="-342900"/>
            <a:r>
              <a:rPr lang="en-US" altLang="ko-KR" sz="3000" b="1" dirty="0" smtClean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   </a:t>
            </a:r>
          </a:p>
          <a:p>
            <a:pPr marL="342900" indent="-342900"/>
            <a:r>
              <a:rPr lang="en-US" altLang="ko-KR" sz="3000" b="1" dirty="0" smtClean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    - PDF </a:t>
            </a:r>
            <a:r>
              <a:rPr lang="ko-KR" altLang="en-US" sz="3000" b="1" dirty="0" smtClean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파일에 양식없을때 마인드맵 그리기 </a:t>
            </a:r>
            <a:endParaRPr lang="en-US" altLang="ko-KR" sz="3000" b="1" dirty="0" smtClean="0">
              <a:solidFill>
                <a:srgbClr val="000000"/>
              </a:solidFill>
              <a:latin typeface="나눔고딕"/>
              <a:ea typeface="나눔고딕"/>
              <a:cs typeface="나눔고딕"/>
            </a:endParaRPr>
          </a:p>
          <a:p>
            <a:pPr marL="342900" indent="-342900"/>
            <a:r>
              <a:rPr lang="ko-KR" altLang="ko-KR" sz="3000" b="1" dirty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3000" b="1" dirty="0" smtClean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      솔루션 완성</a:t>
            </a:r>
            <a:r>
              <a:rPr lang="en-US" altLang="ko-KR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	  </a:t>
            </a:r>
          </a:p>
          <a:p>
            <a:pPr marL="342900" indent="-342900"/>
            <a:r>
              <a:rPr lang="ko-KR" altLang="ko-KR" sz="3000" b="1" dirty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    </a:t>
            </a:r>
            <a:endParaRPr lang="en-US" altLang="ko-KR" sz="3000" b="1" dirty="0" smtClean="0">
              <a:solidFill>
                <a:srgbClr val="000000"/>
              </a:solidFill>
              <a:latin typeface="나눔고딕"/>
              <a:ea typeface="나눔고딕"/>
              <a:cs typeface="나눔고딕"/>
            </a:endParaRPr>
          </a:p>
          <a:p>
            <a:r>
              <a:rPr lang="ko-KR" altLang="ko-KR" sz="3000" b="1" dirty="0" smtClean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3000" b="1" dirty="0" smtClean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    </a:t>
            </a: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r>
              <a:rPr lang="ko-KR" altLang="ko-KR" sz="3000" b="1" dirty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                   </a:t>
            </a: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pPr marL="342900" indent="-342900">
              <a:buAutoNum type="arabicPeriod" startAt="2"/>
            </a:pP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394331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4944" y="605118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예정표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pic>
        <p:nvPicPr>
          <p:cNvPr id="5" name="Picture 4" descr="스크린샷 2013-05-07 오후 3.19.1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6489"/>
            <a:ext cx="9144000" cy="52453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44944" y="605118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현재 진행 중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1302651513"/>
              </p:ext>
            </p:extLst>
          </p:nvPr>
        </p:nvGraphicFramePr>
        <p:xfrm>
          <a:off x="1335742" y="1688973"/>
          <a:ext cx="6096000" cy="48059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13"/>
          <p:cNvSpPr/>
          <p:nvPr/>
        </p:nvSpPr>
        <p:spPr>
          <a:xfrm>
            <a:off x="0" y="6769497"/>
            <a:ext cx="9144000" cy="11588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>
              <a:solidFill>
                <a:srgbClr val="FFFFFF"/>
              </a:solidFill>
              <a:latin typeface="맑은 고딕" charset="0"/>
              <a:ea typeface="맑은 고딕" charset="0"/>
              <a:cs typeface="맑은 고딕" charset="0"/>
            </a:endParaRPr>
          </a:p>
        </p:txBody>
      </p:sp>
      <p:sp>
        <p:nvSpPr>
          <p:cNvPr id="6" name="직사각형 52"/>
          <p:cNvSpPr/>
          <p:nvPr/>
        </p:nvSpPr>
        <p:spPr>
          <a:xfrm>
            <a:off x="24080" y="6444247"/>
            <a:ext cx="630909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Embedded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System Lab</a:t>
            </a:r>
            <a:r>
              <a:rPr lang="en-US" altLang="ko-KR" sz="1000" b="1" noProof="1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en-US" altLang="ko-KR" sz="1000" b="1" noProof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reflection blurRad="6350" stA="60000" endA="900" endPos="58000" dir="5400000" sy="-100000" algn="bl" rotWithShape="0"/>
                </a:effectLst>
                <a:latin typeface="맑은 고딕" pitchFamily="50" charset="-127"/>
                <a:ea typeface="맑은 고딕" pitchFamily="50" charset="-127"/>
              </a:rPr>
              <a:t>Hansung University </a:t>
            </a:r>
            <a:endParaRPr kumimoji="0" lang="en-US" altLang="ko-KR" sz="1000" b="1" noProof="1">
              <a:solidFill>
                <a:schemeClr val="tx1">
                  <a:lumMod val="65000"/>
                  <a:lumOff val="35000"/>
                </a:schemeClr>
              </a:solidFill>
              <a:effectLst>
                <a:reflection blurRad="6350" stA="60000" endA="900" endPos="58000" dir="5400000" sy="-100000" algn="bl" rotWithShape="0"/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7" name="Picture 6" descr="hansu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64" y="6265669"/>
            <a:ext cx="1078920" cy="42059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4944" y="827199"/>
            <a:ext cx="678361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5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월 </a:t>
            </a:r>
            <a:r>
              <a:rPr lang="en-US" altLang="ko-KR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1</a:t>
            </a:r>
            <a:r>
              <a:rPr lang="ko-KR" altLang="en-US" sz="5000" b="1" dirty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주차 </a:t>
            </a:r>
            <a:r>
              <a:rPr lang="ko-KR" altLang="en-US" sz="50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진행 사항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081" y="2026496"/>
            <a:ext cx="936650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pPr marL="342900" indent="-342900"/>
            <a:r>
              <a:rPr lang="en-US" altLang="ko-KR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3.</a:t>
            </a:r>
            <a:r>
              <a:rPr lang="ko-KR" altLang="en-US" sz="30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웹 사이트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: </a:t>
            </a:r>
          </a:p>
          <a:p>
            <a:pPr marL="342900" indent="-342900"/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- 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기능 단위 디자인 설계</a:t>
            </a: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pPr marL="342900" indent="-342900"/>
            <a:r>
              <a:rPr lang="en-US" altLang="ko-KR" sz="30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3000" b="1" dirty="0" smtClean="0">
                <a:latin typeface="나눔고딕"/>
                <a:ea typeface="나눔고딕"/>
                <a:cs typeface="나눔고딕"/>
              </a:rPr>
              <a:t>- lecture </a:t>
            </a:r>
            <a:r>
              <a:rPr lang="ko-KR" altLang="en-US" sz="3000" b="1" dirty="0" smtClean="0">
                <a:latin typeface="나눔고딕"/>
                <a:ea typeface="나눔고딕"/>
                <a:cs typeface="나눔고딕"/>
              </a:rPr>
              <a:t>페이지에서 마인드맵 수정하기</a:t>
            </a: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  <a:p>
            <a:pPr marL="342900" indent="-342900">
              <a:buAutoNum type="arabicPeriod" startAt="2"/>
            </a:pPr>
            <a:endParaRPr lang="en-US" altLang="ko-KR" sz="3000" b="1" dirty="0" smtClean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45857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Documents and Settings\Administrator\바탕 화면\마이페이지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18129"/>
            <a:ext cx="8572500" cy="6428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61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Documents and Settings\Administrator\바탕 화면\강의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94" y="95249"/>
            <a:ext cx="8724106" cy="654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05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Documents and Settings\Administrator\바탕 화면\겟 피드백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" y="247116"/>
            <a:ext cx="8572500" cy="6428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05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Documents and Settings\Administrator\바탕 화면\에디트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808" y="228600"/>
            <a:ext cx="8489292" cy="6366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729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변환 과정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806956"/>
            <a:ext cx="7199376" cy="359968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44944" y="827199"/>
            <a:ext cx="6783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PPT</a:t>
            </a:r>
            <a:r>
              <a:rPr lang="ko-KR" altLang="en-US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파일을 마인드맵으로 변환</a:t>
            </a:r>
            <a:endParaRPr lang="en-US" sz="3600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428948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접속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1576324"/>
            <a:ext cx="4858512" cy="395935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44944" y="827199"/>
            <a:ext cx="6783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자신이 수강중인 과목 목차생성</a:t>
            </a:r>
            <a:endParaRPr lang="en-US" sz="3600" b="1" dirty="0">
              <a:solidFill>
                <a:schemeClr val="accent2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429774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</TotalTime>
  <Words>372</Words>
  <Application>Microsoft Office PowerPoint</Application>
  <PresentationFormat>화면 슬라이드 쇼(4:3)</PresentationFormat>
  <Paragraphs>94</Paragraphs>
  <Slides>21</Slides>
  <Notes>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2" baseType="lpstr">
      <vt:lpstr>Office Theme</vt:lpstr>
      <vt:lpstr>스마트 강의 도우미 Tool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yukult400@gmail.com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스마트 강의 도우미 Tool</dc:title>
  <dc:creator>송 태웅</dc:creator>
  <cp:lastModifiedBy>Choco</cp:lastModifiedBy>
  <cp:revision>71</cp:revision>
  <dcterms:created xsi:type="dcterms:W3CDTF">2013-04-09T05:02:05Z</dcterms:created>
  <dcterms:modified xsi:type="dcterms:W3CDTF">2013-05-07T06:37:54Z</dcterms:modified>
</cp:coreProperties>
</file>

<file path=docProps/thumbnail.jpeg>
</file>